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164592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5400" b="1">
                <a:solidFill>
                  <a:srgbClr val="C9A84C"/>
                </a:solidFill>
                <a:latin typeface="Calibri Light"/>
              </a:defRPr>
            </a:pPr>
            <a:r>
              <a:rPr sz="4400" b="1" i="0">
                <a:solidFill>
                  <a:srgbClr val="FAF8F0"/>
                </a:solidFill>
                <a:latin typeface="Calibri"/>
              </a:rPr>
              <a:t>The Future of Music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1082009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400" b="0">
                <a:solidFill>
                  <a:srgbClr val="FAF8F0"/>
                </a:solidFill>
                <a:latin typeface="Calibri"/>
              </a:defRPr>
            </a:pPr>
            <a:r>
              <a:rPr sz="1800" b="0" i="0">
                <a:solidFill>
                  <a:srgbClr val="8A9BAE"/>
                </a:solidFill>
                <a:latin typeface="Calibri"/>
              </a:rPr>
              <a:t>A Discussion with WSU School of Music Leadership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3520440"/>
            <a:ext cx="3962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379476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800" b="1">
                <a:solidFill>
                  <a:srgbClr val="FAF8F0"/>
                </a:solidFill>
                <a:latin typeface="Calibri"/>
              </a:defRPr>
            </a:pPr>
            <a:r>
              <a:rPr sz="2200" b="1" i="0">
                <a:solidFill>
                  <a:srgbClr val="FAF8F0"/>
                </a:solidFill>
                <a:latin typeface="Calibri"/>
              </a:rPr>
              <a:t>Greg Spero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343400"/>
            <a:ext cx="1082009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8A9BAE"/>
                </a:solidFill>
                <a:latin typeface="Calibri"/>
              </a:defRPr>
            </a:pPr>
            <a:r>
              <a:rPr sz="1600" b="0" i="0">
                <a:solidFill>
                  <a:srgbClr val="8A9BAE"/>
                </a:solidFill>
                <a:latin typeface="Calibri"/>
              </a:rPr>
              <a:t>April 14,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0720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949440" y="626364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1400" b="0" i="0" dirty="0" err="1">
                <a:solidFill>
                  <a:srgbClr val="C9A84C"/>
                </a:solidFill>
                <a:latin typeface="Calibri"/>
              </a:rPr>
              <a:t>gregspero.com</a:t>
            </a:r>
            <a:r>
              <a:rPr lang="en-US" sz="1400" b="0" i="0" dirty="0">
                <a:solidFill>
                  <a:srgbClr val="C9A84C"/>
                </a:solidFill>
                <a:latin typeface="Calibri"/>
              </a:rPr>
              <a:t>/</a:t>
            </a:r>
            <a:r>
              <a:rPr sz="1400" b="0" i="0" dirty="0" err="1">
                <a:solidFill>
                  <a:srgbClr val="C9A84C"/>
                </a:solidFill>
                <a:latin typeface="Calibri"/>
              </a:rPr>
              <a:t>wsu</a:t>
            </a:r>
            <a:r>
              <a:rPr sz="1400" b="0" i="0" dirty="0">
                <a:solidFill>
                  <a:srgbClr val="C9A84C"/>
                </a:solidFill>
                <a:latin typeface="Calibri"/>
              </a:rPr>
              <a:t>/staff</a:t>
            </a:r>
          </a:p>
        </p:txBody>
      </p:sp>
      <p:pic>
        <p:nvPicPr>
          <p:cNvPr id="11" name="Picture 10" descr="wsu-staff-qr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040" y="4846320"/>
            <a:ext cx="1645920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ldLineTop"/>
          <p:cNvSpPr/>
          <p:nvPr/>
        </p:nvSpPr>
        <p:spPr>
          <a:xfrm>
            <a:off x="685800" y="365760"/>
            <a:ext cx="9784080" cy="381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3" name="TitleBox"/>
          <p:cNvSpPr txBox="1"/>
          <p:nvPr/>
        </p:nvSpPr>
        <p:spPr>
          <a:xfrm>
            <a:off x="685800" y="370017"/>
            <a:ext cx="9784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400" b="1" dirty="0">
                <a:solidFill>
                  <a:srgbClr val="C9A84C"/>
                </a:solidFill>
                <a:latin typeface="Calibri"/>
              </a:rPr>
              <a:t>DAILY PRACTICE: MEDITATION &amp; FOCUS</a:t>
            </a:r>
          </a:p>
        </p:txBody>
      </p:sp>
      <p:sp>
        <p:nvSpPr>
          <p:cNvPr id="4" name="GoldLineMid"/>
          <p:cNvSpPr/>
          <p:nvPr/>
        </p:nvSpPr>
        <p:spPr>
          <a:xfrm>
            <a:off x="685800" y="1188720"/>
            <a:ext cx="9784080" cy="381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5" name="IntroBox"/>
          <p:cNvSpPr txBox="1"/>
          <p:nvPr/>
        </p:nvSpPr>
        <p:spPr>
          <a:xfrm>
            <a:off x="685800" y="777240"/>
            <a:ext cx="9784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1400">
                <a:solidFill>
                  <a:srgbClr val="FAF8F0"/>
                </a:solidFill>
                <a:latin typeface="Calibri"/>
              </a:rPr>
              <a:t>Peak performance begins with the mind. These three resources changed my practice — share them with students.</a:t>
            </a:r>
          </a:p>
        </p:txBody>
      </p:sp>
      <p:sp>
        <p:nvSpPr>
          <p:cNvPr id="6" name="MeditationBox1"/>
          <p:cNvSpPr txBox="1"/>
          <p:nvPr/>
        </p:nvSpPr>
        <p:spPr>
          <a:xfrm>
            <a:off x="685800" y="2286000"/>
            <a:ext cx="97840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600" b="1">
                <a:solidFill>
                  <a:srgbClr val="C9A84C"/>
                </a:solidFill>
                <a:latin typeface="Calibri"/>
              </a:rPr>
              <a:t>Kenny Werner — Mastery Meditation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Guided meditation for musicians — play your instrument along with this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100">
                <a:solidFill>
                  <a:srgbClr val="8A9BAE"/>
                </a:solidFill>
                <a:latin typeface="Calibri"/>
              </a:rPr>
              <a:t>youtu.be/msqvGauahzk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000" i="1">
                <a:solidFill>
                  <a:srgbClr val="8A9BAE"/>
                </a:solidFill>
                <a:latin typeface="Calibri"/>
              </a:rPr>
              <a:t>From Effortless Mastery. Helps students release tension, ego, and fear of mistakes.</a:t>
            </a:r>
          </a:p>
        </p:txBody>
      </p:sp>
      <p:sp>
        <p:nvSpPr>
          <p:cNvPr id="7" name="MeditationBox2"/>
          <p:cNvSpPr txBox="1"/>
          <p:nvPr/>
        </p:nvSpPr>
        <p:spPr>
          <a:xfrm>
            <a:off x="685800" y="3886200"/>
            <a:ext cx="97840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600" b="1">
                <a:solidFill>
                  <a:srgbClr val="C9A84C"/>
                </a:solidFill>
                <a:latin typeface="Calibri"/>
              </a:rPr>
              <a:t>Tony Robbins — Priming Exercise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10-minute morning priming: breathwork, gratitude, visualization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100">
                <a:solidFill>
                  <a:srgbClr val="8A9BAE"/>
                </a:solidFill>
                <a:latin typeface="Calibri"/>
              </a:rPr>
              <a:t>youtube.com/watch?v=faTGTgid8Uc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000" i="1">
                <a:solidFill>
                  <a:srgbClr val="8A9BAE"/>
                </a:solidFill>
                <a:latin typeface="Calibri"/>
              </a:rPr>
              <a:t>Sets intention and energy before practice. Consistent daily use compounds results.</a:t>
            </a:r>
          </a:p>
        </p:txBody>
      </p:sp>
      <p:sp>
        <p:nvSpPr>
          <p:cNvPr id="8" name="MeditationBox3"/>
          <p:cNvSpPr txBox="1"/>
          <p:nvPr/>
        </p:nvSpPr>
        <p:spPr>
          <a:xfrm>
            <a:off x="685800" y="5486400"/>
            <a:ext cx="97840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600" b="1">
                <a:solidFill>
                  <a:srgbClr val="C9A84C"/>
                </a:solidFill>
                <a:latin typeface="Calibri"/>
              </a:rPr>
              <a:t>Buddhist Meditation — Gongyo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Nichiren Buddhist chanting practice (morning &amp; evening recitation)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100">
                <a:solidFill>
                  <a:srgbClr val="8A9BAE"/>
                </a:solidFill>
                <a:latin typeface="Calibri"/>
              </a:rPr>
              <a:t>youtube.com/watch?v=rVr9BzGijPU</a:t>
            </a:r>
          </a:p>
          <a:p>
            <a:pPr>
              <a:spcBef>
                <a:spcPts val="100"/>
              </a:spcBef>
              <a:spcAft>
                <a:spcPts val="300"/>
              </a:spcAft>
              <a:defRPr sz="1800">
                <a:solidFill>
                  <a:srgbClr val="FAF8F0"/>
                </a:solidFill>
              </a:defRPr>
            </a:pPr>
            <a:r>
              <a:rPr sz="1000" i="1">
                <a:solidFill>
                  <a:srgbClr val="8A9BAE"/>
                </a:solidFill>
                <a:latin typeface="Calibri"/>
              </a:rPr>
              <a:t>A centuries-old practice for focus, resilience, and determination. Not religious requirement — offered as resource.</a:t>
            </a:r>
          </a:p>
        </p:txBody>
      </p:sp>
      <p:sp>
        <p:nvSpPr>
          <p:cNvPr id="9" name="GoldLineBot"/>
          <p:cNvSpPr/>
          <p:nvPr/>
        </p:nvSpPr>
        <p:spPr>
          <a:xfrm>
            <a:off x="685800" y="6537960"/>
            <a:ext cx="9784080" cy="381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THE FACULTY ROLE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1800">
                <a:solidFill>
                  <a:srgbClr val="8A9BAE"/>
                </a:solidFill>
                <a:latin typeface="Calibri"/>
              </a:rPr>
              <a:t>From:  </a:t>
            </a:r>
            <a:r>
              <a:rPr sz="2000">
                <a:solidFill>
                  <a:srgbClr val="FAF8F0"/>
                </a:solidFill>
                <a:latin typeface="Calibri"/>
              </a:rPr>
              <a:t>Subject-matter experts delivering lectures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4884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1800">
                <a:solidFill>
                  <a:srgbClr val="8A9BAE"/>
                </a:solidFill>
                <a:latin typeface="Calibri"/>
              </a:rPr>
              <a:t>To:  </a:t>
            </a:r>
            <a:r>
              <a:rPr sz="2200" b="1">
                <a:solidFill>
                  <a:srgbClr val="C9A84C"/>
                </a:solidFill>
                <a:latin typeface="Calibri"/>
              </a:rPr>
              <a:t>Curators, mentors, and connectors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743200"/>
            <a:ext cx="108200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3017520"/>
            <a:ext cx="96012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 b="1">
                <a:solidFill>
                  <a:srgbClr val="C9A84C"/>
                </a:solidFill>
                <a:latin typeface="Calibri"/>
              </a:rPr>
              <a:t>Opinions   </a:t>
            </a:r>
            <a:r>
              <a:rPr sz="1700">
                <a:solidFill>
                  <a:srgbClr val="FAF8F0"/>
                </a:solidFill>
                <a:latin typeface="Calibri"/>
              </a:rPr>
              <a:t>Guiding students through ambiguity with lived expertise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 b="1">
                <a:solidFill>
                  <a:srgbClr val="C9A84C"/>
                </a:solidFill>
                <a:latin typeface="Calibri"/>
              </a:rPr>
              <a:t>Taste   </a:t>
            </a:r>
            <a:r>
              <a:rPr sz="1700">
                <a:solidFill>
                  <a:srgbClr val="FAF8F0"/>
                </a:solidFill>
                <a:latin typeface="Calibri"/>
              </a:rPr>
              <a:t>Curating what matters in an era of infinite content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 b="1">
                <a:solidFill>
                  <a:srgbClr val="C9A84C"/>
                </a:solidFill>
                <a:latin typeface="Calibri"/>
              </a:rPr>
              <a:t>Predictions   </a:t>
            </a:r>
            <a:r>
              <a:rPr sz="1700">
                <a:solidFill>
                  <a:srgbClr val="FAF8F0"/>
                </a:solidFill>
                <a:latin typeface="Calibri"/>
              </a:rPr>
              <a:t>Reading industry trends and preparing students for what's next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 b="1">
                <a:solidFill>
                  <a:srgbClr val="C9A84C"/>
                </a:solidFill>
                <a:latin typeface="Calibri"/>
              </a:rPr>
              <a:t>Mentorship   </a:t>
            </a:r>
            <a:r>
              <a:rPr sz="1700">
                <a:solidFill>
                  <a:srgbClr val="FAF8F0"/>
                </a:solidFill>
                <a:latin typeface="Calibri"/>
              </a:rPr>
              <a:t>Deep, individualized guidance through a student's journey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 b="1">
                <a:solidFill>
                  <a:srgbClr val="C9A84C"/>
                </a:solidFill>
                <a:latin typeface="Calibri"/>
              </a:rPr>
              <a:t>Curation   </a:t>
            </a:r>
            <a:r>
              <a:rPr sz="1700">
                <a:solidFill>
                  <a:srgbClr val="FAF8F0"/>
                </a:solidFill>
                <a:latin typeface="Calibri"/>
              </a:rPr>
              <a:t>Selecting, organizing, and contextualizing knowledge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486400"/>
            <a:ext cx="108200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5800" y="566928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600" b="0">
                <a:solidFill>
                  <a:srgbClr val="8A9BAE"/>
                </a:solidFill>
                <a:latin typeface="Calibri"/>
              </a:defRPr>
            </a:pPr>
            <a:r>
              <a:rPr sz="1400" b="0" i="1">
                <a:solidFill>
                  <a:srgbClr val="8A9BAE"/>
                </a:solidFill>
                <a:latin typeface="Calibri"/>
              </a:rPr>
              <a:t>Coaching &amp; mentorship industry: $4.5B in 2023, up 60% from 2019.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552" y="955040"/>
            <a:ext cx="103628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200"/>
              </a:spcBef>
              <a:spcAft>
                <a:spcPts val="600"/>
              </a:spcAft>
              <a:defRPr sz="3600" b="1">
                <a:solidFill>
                  <a:srgbClr val="C9A84C"/>
                </a:solidFill>
                <a:latin typeface="Calibri Light"/>
              </a:defRPr>
            </a:pPr>
            <a:r>
              <a:rPr sz="2800" b="0" i="0">
                <a:solidFill>
                  <a:srgbClr val="FAF8F0"/>
                </a:solidFill>
                <a:latin typeface="Calibri"/>
              </a:rPr>
              <a:t>The greatest artists of the 21st century</a:t>
            </a:r>
            <a:br/>
            <a:r>
              <a:rPr sz="2800" b="0" i="0">
                <a:solidFill>
                  <a:srgbClr val="FAF8F0"/>
                </a:solidFill>
                <a:latin typeface="Calibri"/>
              </a:rPr>
              <a:t>will be those who master both art and enterprise.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552" y="2323973"/>
            <a:ext cx="5790895" cy="3073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552" y="2600960"/>
            <a:ext cx="103628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200"/>
              </a:spcBef>
              <a:spcAft>
                <a:spcPts val="600"/>
              </a:spcAft>
              <a:defRPr sz="2600" b="0">
                <a:solidFill>
                  <a:srgbClr val="FAF8F0"/>
                </a:solidFill>
                <a:latin typeface="Calibri"/>
              </a:defRPr>
            </a:pPr>
            <a:r>
              <a:rPr sz="2400" b="0" i="0" dirty="0">
                <a:solidFill>
                  <a:srgbClr val="FAF8F0"/>
                </a:solidFill>
                <a:latin typeface="Calibri"/>
              </a:rPr>
              <a:t>The institutions that produce those artists</a:t>
            </a:r>
            <a:br>
              <a:rPr dirty="0"/>
            </a:br>
            <a:r>
              <a:rPr sz="2400" b="0" i="0" dirty="0">
                <a:solidFill>
                  <a:srgbClr val="FAF8F0"/>
                </a:solidFill>
                <a:latin typeface="Calibri"/>
              </a:rPr>
              <a:t>will define the future of music education.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952" y="3833400"/>
            <a:ext cx="3962095" cy="23051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952" y="415544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000" b="0">
                <a:solidFill>
                  <a:srgbClr val="C9A84C"/>
                </a:solidFill>
                <a:latin typeface="Calibri"/>
              </a:defRPr>
            </a:pPr>
            <a:r>
              <a:rPr sz="1600" b="0" i="0">
                <a:solidFill>
                  <a:srgbClr val="C9A84C"/>
                </a:solidFill>
                <a:latin typeface="Calibri"/>
              </a:rPr>
              <a:t>gregspero.com/wsu/staff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0720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pic>
        <p:nvPicPr>
          <p:cNvPr id="9" name="Picture 8" descr="wsu-staff-qr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007" y="4704080"/>
            <a:ext cx="2011680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THE INDUSTRY HAS CHANGED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325880"/>
          <a:ext cx="10820095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4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Metric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Value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Source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Independent artist market share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34–35%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MIDiA Research 2023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Global recorded music revenue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$28.6 billion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IFPI Global Report 2024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Global live music revenue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$32–35 billion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Pollstar / PwC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AI-generated music (Suno funding)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$500 million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Crunchbase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Taylor Swift — Eras Tour gross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$2.077 billion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Pollstar</a:t>
                      </a:r>
                    </a:p>
                  </a:txBody>
                  <a:tcPr marL="109728" marR="109728" marT="54864" marB="5486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303520"/>
            <a:ext cx="1082009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000" b="0">
                <a:solidFill>
                  <a:srgbClr val="C9A84C"/>
                </a:solidFill>
                <a:latin typeface="Calibri"/>
              </a:defRPr>
            </a:pPr>
            <a:r>
              <a:rPr sz="1600" b="0" i="1">
                <a:solidFill>
                  <a:srgbClr val="8A9BAE"/>
                </a:solidFill>
                <a:latin typeface="Calibri"/>
              </a:rPr>
              <a:t>The traditional model — conservatory training + label deal — is obsolete.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THE BIFURCATION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73736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400" b="1">
                <a:solidFill>
                  <a:srgbClr val="CC4444"/>
                </a:solidFill>
                <a:latin typeface="Calibri"/>
              </a:defRPr>
            </a:pPr>
            <a:r>
              <a:rPr sz="2200" b="1" i="0">
                <a:solidFill>
                  <a:srgbClr val="C9A84C"/>
                </a:solidFill>
                <a:latin typeface="Calibri"/>
              </a:rPr>
              <a:t>GOING TO ZERO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28600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Commodity music production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Mid-tier film/TV scoring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Generic sync &amp; library music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Undifferentiated session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73736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400" b="1">
                <a:solidFill>
                  <a:srgbClr val="4CAF50"/>
                </a:solidFill>
                <a:latin typeface="Calibri"/>
              </a:defRPr>
            </a:pPr>
            <a:r>
              <a:rPr sz="2200" b="1" i="0">
                <a:solidFill>
                  <a:srgbClr val="C9A84C"/>
                </a:solidFill>
                <a:latin typeface="Calibri"/>
              </a:rPr>
              <a:t>GOING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0" y="228600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Brand-name live performances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Identity-as-asset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Direct-to-fan revenue</a:t>
            </a:r>
          </a:p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FAF8F0"/>
                </a:solidFill>
                <a:latin typeface="Calibri"/>
              </a:rPr>
              <a:t>▸  Teaching &amp; mentorship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737360"/>
            <a:ext cx="25400" cy="27432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4937760"/>
            <a:ext cx="108200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5120640"/>
            <a:ext cx="108200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C9A84C"/>
                </a:solidFill>
                <a:latin typeface="Calibri"/>
              </a:defRPr>
            </a:pPr>
            <a:r>
              <a:rPr sz="1400" b="0" i="1">
                <a:solidFill>
                  <a:srgbClr val="8A9BAE"/>
                </a:solidFill>
                <a:latin typeface="Calibri"/>
              </a:rPr>
              <a:t>Principle: What digital tools can replicate goes to zero. What remains scarce and human increases in value.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WHAT STUDENTS ACTUALLY NEED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828800"/>
          <a:ext cx="10820095" cy="292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5216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Pillar</a:t>
                      </a:r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Focus</a:t>
                      </a:r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Details</a:t>
                      </a:r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I. Musical Excellence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Playing &amp; Composition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Instrument mastery, improvisation, arranging, performance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II. Community &amp; Network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Relationships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Scenes, collaborators, peer cohorts, professional connections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III. Business &amp; Entrepreneurship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Career &amp; Revenue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Brand building, investing, revenue streams, deal structures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IV. Technology &amp; AI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AI Across Every Aspect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AI tools, production, distribution, analytics, emerging tech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212080"/>
            <a:ext cx="108200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400"/>
              </a:spcAft>
              <a:defRPr sz="1600" i="1">
                <a:solidFill>
                  <a:srgbClr val="8A9BAE"/>
                </a:solidFill>
              </a:defRPr>
            </a:pPr>
            <a:r>
              <a:rPr sz="1800" i="1">
                <a:solidFill>
                  <a:srgbClr val="FAF8F0"/>
                </a:solidFill>
                <a:latin typeface="Calibri"/>
              </a:rPr>
              <a:t>"Music schools train students for orchestra jobs that employ less than 1% of graduates."</a:t>
            </a:r>
          </a:p>
          <a:p>
            <a:pPr algn="ctr">
              <a:spcBef>
                <a:spcPts val="200"/>
              </a:spcBef>
              <a:spcAft>
                <a:spcPts val="400"/>
              </a:spcAft>
              <a:defRPr sz="1600" i="1">
                <a:solidFill>
                  <a:srgbClr val="8A9BAE"/>
                </a:solidFill>
              </a:defRPr>
            </a:pPr>
            <a:r>
              <a:rPr sz="1400">
                <a:solidFill>
                  <a:srgbClr val="8A9BAE"/>
                </a:solidFill>
                <a:latin typeface="Calibri"/>
              </a:rPr>
              <a:t>— David Cutler, The Savvy Musician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UNIVERSITIES ARE GOING TO DIE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82009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1800" b="0">
                <a:solidFill>
                  <a:srgbClr val="8A9BAE"/>
                </a:solidFill>
                <a:latin typeface="Calibri"/>
              </a:defRPr>
            </a:pPr>
            <a:r>
              <a:rPr sz="1800" b="0" i="1">
                <a:solidFill>
                  <a:srgbClr val="8A9BAE"/>
                </a:solidFill>
                <a:latin typeface="Calibri"/>
              </a:rPr>
              <a:t>Except those who radically transform.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03120"/>
            <a:ext cx="10820095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>
                <a:solidFill>
                  <a:srgbClr val="FAF8F0"/>
                </a:solidFill>
                <a:latin typeface="Calibri"/>
              </a:rPr>
              <a:t>Enrollment decline since 2010:   </a:t>
            </a:r>
            <a:r>
              <a:rPr sz="2000" b="1">
                <a:solidFill>
                  <a:srgbClr val="C9A84C"/>
                </a:solidFill>
                <a:latin typeface="Calibri"/>
              </a:rPr>
              <a:t>–15%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>
                <a:solidFill>
                  <a:srgbClr val="FAF8F0"/>
                </a:solidFill>
                <a:latin typeface="Calibri"/>
              </a:rPr>
              <a:t>College closures since 2020:   </a:t>
            </a:r>
            <a:r>
              <a:rPr sz="2000" b="1">
                <a:solidFill>
                  <a:srgbClr val="C9A84C"/>
                </a:solidFill>
                <a:latin typeface="Calibri"/>
              </a:rPr>
              <a:t>100+  (incl. U of the Arts, Philadelphia — June 2024)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>
                <a:solidFill>
                  <a:srgbClr val="FAF8F0"/>
                </a:solidFill>
                <a:latin typeface="Calibri"/>
              </a:rPr>
              <a:t>Music graduate median salary:   </a:t>
            </a:r>
            <a:r>
              <a:rPr sz="2000" b="1">
                <a:solidFill>
                  <a:srgbClr val="C9A84C"/>
                </a:solidFill>
                <a:latin typeface="Calibri"/>
              </a:rPr>
              <a:t>$40–45K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>
                <a:solidFill>
                  <a:srgbClr val="FAF8F0"/>
                </a:solidFill>
                <a:latin typeface="Calibri"/>
              </a:rPr>
              <a:t>Arts graduates underemployed:   </a:t>
            </a:r>
            <a:r>
              <a:rPr sz="2000" b="1">
                <a:solidFill>
                  <a:srgbClr val="C9A84C"/>
                </a:solidFill>
                <a:latin typeface="Calibri"/>
              </a:rPr>
              <a:t>40–45%</a:t>
            </a:r>
          </a:p>
          <a:p>
            <a:pPr>
              <a:lnSpc>
                <a:spcPct val="130000"/>
              </a:lnSpc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2000">
                <a:solidFill>
                  <a:srgbClr val="FAF8F0"/>
                </a:solidFill>
                <a:latin typeface="Calibri"/>
              </a:rPr>
              <a:t>Demographic cliff by 2035:   </a:t>
            </a:r>
            <a:r>
              <a:rPr sz="2000" b="1">
                <a:solidFill>
                  <a:srgbClr val="C9A84C"/>
                </a:solidFill>
                <a:latin typeface="Calibri"/>
              </a:rPr>
              <a:t>–15% college-age population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029200"/>
            <a:ext cx="108200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" y="5212080"/>
            <a:ext cx="1082009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400"/>
              </a:spcAft>
              <a:defRPr sz="1800">
                <a:solidFill>
                  <a:srgbClr val="FAF8F0"/>
                </a:solidFill>
              </a:defRPr>
            </a:pPr>
            <a:r>
              <a:rPr sz="1800" i="1">
                <a:solidFill>
                  <a:srgbClr val="8A9BAE"/>
                </a:solidFill>
                <a:latin typeface="Calibri"/>
              </a:rPr>
              <a:t>Clayton Christensen predicted 50% of universities would close within a decade.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0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HOW EDUCATION CHANGES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828800"/>
          <a:ext cx="10820095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0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Old Model</a:t>
                      </a:r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endParaRPr/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600" b="1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200" b="1" i="0">
                          <a:solidFill>
                            <a:srgbClr val="C9A84C"/>
                          </a:solidFill>
                          <a:latin typeface="Calibri"/>
                        </a:rPr>
                        <a:t>New Model</a:t>
                      </a:r>
                    </a:p>
                  </a:txBody>
                  <a:tcPr marL="109728" marR="109728" marT="54864" marB="54864" anchor="ctr">
                    <a:solidFill>
                      <a:srgbClr val="1A2D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Lectures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800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→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AI-powered courses (free, public)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One-size-fits-all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800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→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Individualized &amp; small group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Professors as lecturers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800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→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Professors as mentors &amp; curators</a:t>
                      </a:r>
                    </a:p>
                  </a:txBody>
                  <a:tcPr marL="109728" marR="109728" marT="54864" marB="54864" anchor="ctr">
                    <a:solidFill>
                      <a:srgbClr val="122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Expensive, gated access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800">
                          <a:solidFill>
                            <a:srgbClr val="C9A84C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→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spcAft>
                          <a:spcPts val="400"/>
                        </a:spcAft>
                        <a:defRPr sz="1400">
                          <a:solidFill>
                            <a:srgbClr val="FAF8F0"/>
                          </a:solidFill>
                          <a:latin typeface="Calibri"/>
                        </a:defRPr>
                      </a:pPr>
                      <a:r>
                        <a:rPr sz="1300" b="0" i="0">
                          <a:solidFill>
                            <a:srgbClr val="FAF8F0"/>
                          </a:solidFill>
                          <a:latin typeface="Calibri"/>
                        </a:rPr>
                        <a:t>Skills free — mentorship premium</a:t>
                      </a:r>
                    </a:p>
                  </a:txBody>
                  <a:tcPr marL="109728" marR="109728" marT="54864" marB="54864" anchor="ctr">
                    <a:solidFill>
                      <a:srgbClr val="0F1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4937760"/>
            <a:ext cx="108200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200" b="1">
                <a:solidFill>
                  <a:srgbClr val="C9A84C"/>
                </a:solidFill>
                <a:latin typeface="Calibri"/>
              </a:defRPr>
            </a:pPr>
            <a:r>
              <a:rPr sz="1800" b="1" i="0">
                <a:solidFill>
                  <a:srgbClr val="FAF8F0"/>
                </a:solidFill>
                <a:latin typeface="Calibri"/>
              </a:rPr>
              <a:t>Professors become curators:</a:t>
            </a: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2000" b="0">
                <a:solidFill>
                  <a:srgbClr val="FAF8F0"/>
                </a:solidFill>
                <a:latin typeface="Calibri"/>
              </a:defRPr>
            </a:pPr>
            <a:r>
              <a:rPr sz="1600" b="0" i="0">
                <a:solidFill>
                  <a:srgbClr val="C9A84C"/>
                </a:solidFill>
                <a:latin typeface="Calibri"/>
              </a:rPr>
              <a:t>Opinions  ·  Taste  ·  Predictions  ·  Mentorship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57200"/>
            <a:ext cx="108200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4400" b="1">
                <a:solidFill>
                  <a:srgbClr val="C9A84C"/>
                </a:solidFill>
                <a:latin typeface="Calibri Light"/>
              </a:defRPr>
            </a:pPr>
            <a:r>
              <a:rPr sz="3200" b="1" i="0">
                <a:solidFill>
                  <a:srgbClr val="FAF8F0"/>
                </a:solidFill>
                <a:latin typeface="Calibri"/>
              </a:rPr>
              <a:t>WHAT MAKES A UNIVERSITY LASTING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234440"/>
            <a:ext cx="8534095" cy="317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85800" y="164592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3600" b="1">
                <a:solidFill>
                  <a:srgbClr val="FAF8F0"/>
                </a:solidFill>
                <a:latin typeface="Calibri"/>
              </a:defRPr>
            </a:pPr>
            <a:r>
              <a:rPr sz="2200" b="0" i="0">
                <a:solidFill>
                  <a:srgbClr val="FAF8F0"/>
                </a:solidFill>
                <a:latin typeface="Calibri"/>
              </a:rPr>
              <a:t>1.  Connection with other students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2316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3600" b="1">
                <a:solidFill>
                  <a:srgbClr val="FAF8F0"/>
                </a:solidFill>
                <a:latin typeface="Calibri"/>
              </a:defRPr>
            </a:pPr>
            <a:r>
              <a:rPr sz="2200" b="0" i="0">
                <a:solidFill>
                  <a:srgbClr val="FAF8F0"/>
                </a:solidFill>
                <a:latin typeface="Calibri"/>
              </a:rPr>
              <a:t>2.  Relationships with professors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20040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3600" b="1">
                <a:solidFill>
                  <a:srgbClr val="FAF8F0"/>
                </a:solidFill>
                <a:latin typeface="Calibri"/>
              </a:defRPr>
            </a:pPr>
            <a:r>
              <a:rPr sz="2200" b="0" i="0">
                <a:solidFill>
                  <a:srgbClr val="FAF8F0"/>
                </a:solidFill>
                <a:latin typeface="Calibri"/>
              </a:rPr>
              <a:t>3.  Opportunities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4160520"/>
            <a:ext cx="8534095" cy="317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71600" y="4434840"/>
            <a:ext cx="944849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400"/>
              </a:spcAft>
              <a:defRPr sz="1600" i="1">
                <a:solidFill>
                  <a:srgbClr val="8A9BAE"/>
                </a:solidFill>
              </a:defRPr>
            </a:pPr>
            <a:r>
              <a:rPr sz="1800" i="1">
                <a:solidFill>
                  <a:srgbClr val="FAF8F0"/>
                </a:solidFill>
                <a:latin typeface="Calibri"/>
              </a:rPr>
              <a:t>"The strongest predictor of long-term engagement was whether a student had a mentor who encouraged their dreams. Not prestige. Not GPA."</a:t>
            </a:r>
          </a:p>
          <a:p>
            <a:pPr algn="ctr">
              <a:spcBef>
                <a:spcPts val="200"/>
              </a:spcBef>
              <a:spcAft>
                <a:spcPts val="400"/>
              </a:spcAft>
              <a:defRPr sz="1600" i="1">
                <a:solidFill>
                  <a:srgbClr val="8A9BAE"/>
                </a:solidFill>
              </a:defRPr>
            </a:pPr>
            <a:r>
              <a:rPr sz="1400">
                <a:solidFill>
                  <a:srgbClr val="8A9BAE"/>
                </a:solidFill>
                <a:latin typeface="Calibri"/>
              </a:rPr>
              <a:t>— Gallup-Purdue Index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0" y="5532120"/>
            <a:ext cx="67052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5715000"/>
            <a:ext cx="1082009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3000" b="1">
                <a:solidFill>
                  <a:srgbClr val="C9A84C"/>
                </a:solidFill>
                <a:latin typeface="Calibri"/>
              </a:defRPr>
            </a:pPr>
            <a:r>
              <a:rPr sz="1800" b="1" i="1">
                <a:solidFill>
                  <a:srgbClr val="C9A84C"/>
                </a:solidFill>
                <a:latin typeface="Calibri"/>
              </a:rPr>
              <a:t>Mentorship is the thing AI is least likely to replace.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7200"/>
            <a:ext cx="12191695" cy="508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  <a:defRPr sz="2800" b="1">
                <a:solidFill>
                  <a:srgbClr val="FAF8F0"/>
                </a:solidFill>
                <a:latin typeface="Calibri"/>
              </a:defRPr>
            </a:pPr>
            <a:r>
              <a:rPr sz="2800" b="1" i="0">
                <a:solidFill>
                  <a:srgbClr val="FAF8F0"/>
                </a:solidFill>
                <a:latin typeface="Calibri"/>
              </a:rPr>
              <a:t>THE UATX VISION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188720"/>
            <a:ext cx="9601200" cy="182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9601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  <a:defRPr sz="1600" b="0">
                <a:solidFill>
                  <a:srgbClr val="FAF8F0"/>
                </a:solidFill>
                <a:latin typeface="Calibri"/>
              </a:defRPr>
            </a:pPr>
            <a:r>
              <a:rPr lang="en-US" sz="1600" b="0" i="0" dirty="0">
                <a:solidFill>
                  <a:srgbClr val="FAF8F0"/>
                </a:solidFill>
                <a:latin typeface="Calibri"/>
              </a:rPr>
              <a:t>The</a:t>
            </a:r>
            <a:r>
              <a:rPr sz="1600" b="0" i="0" dirty="0">
                <a:solidFill>
                  <a:srgbClr val="FAF8F0"/>
                </a:solidFill>
                <a:latin typeface="Calibri"/>
              </a:rPr>
              <a:t> new music program for the University of Austin (UATX) — a ground-up reimagining of music higher education.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286000"/>
            <a:ext cx="4572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  <a:defRPr sz="1800" b="1">
                <a:solidFill>
                  <a:srgbClr val="C9A84C"/>
                </a:solidFill>
                <a:latin typeface="Calibri"/>
              </a:defRPr>
            </a:pPr>
            <a:r>
              <a:rPr sz="1800" b="1" i="0">
                <a:solidFill>
                  <a:srgbClr val="C9A84C"/>
                </a:solidFill>
                <a:latin typeface="Calibri"/>
              </a:rPr>
              <a:t>Three Pillars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800" b="0">
                <a:solidFill>
                  <a:srgbClr val="FAF8F0"/>
                </a:solidFill>
                <a:latin typeface="Calibri"/>
              </a:defRPr>
            </a:pPr>
            <a:endParaRPr/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I.  Musical Mastery — instrument, composition, improvisation, history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II.  Technology &amp; AI — production, distribution, tools, analytics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III.  Entrepreneurship — deals, branding, revenue, career architecture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800" b="0">
                <a:solidFill>
                  <a:srgbClr val="FAF8F0"/>
                </a:solidFill>
                <a:latin typeface="Calibri"/>
              </a:defRPr>
            </a:pPr>
            <a:endParaRPr/>
          </a:p>
          <a:p>
            <a:pPr>
              <a:spcBef>
                <a:spcPts val="200"/>
              </a:spcBef>
              <a:spcAft>
                <a:spcPts val="300"/>
              </a:spcAft>
              <a:defRPr sz="1800" b="1">
                <a:solidFill>
                  <a:srgbClr val="C9A84C"/>
                </a:solidFill>
                <a:latin typeface="Calibri"/>
              </a:defRPr>
            </a:pPr>
            <a:r>
              <a:rPr sz="1800" b="1" i="0">
                <a:solidFill>
                  <a:srgbClr val="C9A84C"/>
                </a:solidFill>
                <a:latin typeface="Calibri"/>
              </a:rPr>
              <a:t>Three-Year Arc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800" b="0">
                <a:solidFill>
                  <a:srgbClr val="FAF8F0"/>
                </a:solidFill>
                <a:latin typeface="Calibri"/>
              </a:defRPr>
            </a:pPr>
            <a:endParaRPr/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Year 1:  Foundation — mastery, theory, entrepreneurial framework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Year 2:  Integration — album production, tech immersion, touring lab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Year 3:  Launch — capstone to market, residency, career network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0" y="2286000"/>
            <a:ext cx="4572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  <a:defRPr sz="1800" b="1">
                <a:solidFill>
                  <a:srgbClr val="C9A84C"/>
                </a:solidFill>
                <a:latin typeface="Calibri"/>
              </a:defRPr>
            </a:pPr>
            <a:r>
              <a:rPr sz="1800" b="1" i="0">
                <a:solidFill>
                  <a:srgbClr val="C9A84C"/>
                </a:solidFill>
                <a:latin typeface="Calibri"/>
              </a:rPr>
              <a:t>Key Principles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800" b="0">
                <a:solidFill>
                  <a:srgbClr val="FAF8F0"/>
                </a:solidFill>
                <a:latin typeface="Calibri"/>
              </a:defRPr>
            </a:pPr>
            <a:endParaRPr/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Every student gets a dedicated mentor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Small groups replace large lectures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Courses free online — mentorship is the premium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Full scholarship cohorts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Dedicated performing arts center</a:t>
            </a:r>
          </a:p>
          <a:p>
            <a:pPr>
              <a:spcBef>
                <a:spcPts val="200"/>
              </a:spcBef>
              <a:spcAft>
                <a:spcPts val="300"/>
              </a:spcAft>
              <a:defRPr sz="1400" b="0">
                <a:solidFill>
                  <a:srgbClr val="FAF8F0"/>
                </a:solidFill>
                <a:latin typeface="Calibri"/>
              </a:defRPr>
            </a:pPr>
            <a:r>
              <a:rPr sz="1400" b="0" i="0">
                <a:solidFill>
                  <a:srgbClr val="FAF8F0"/>
                </a:solidFill>
                <a:latin typeface="Calibri"/>
              </a:rPr>
              <a:t>▸  Graduates are launch-ready, not just trained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621792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  <a:defRPr sz="1100" b="0">
                <a:solidFill>
                  <a:srgbClr val="8A9BAE"/>
                </a:solidFill>
                <a:latin typeface="Calibri"/>
              </a:defRPr>
            </a:pPr>
            <a:r>
              <a:rPr sz="1100" b="0" i="1">
                <a:solidFill>
                  <a:srgbClr val="8A9BAE"/>
                </a:solidFill>
                <a:latin typeface="Calibri"/>
              </a:rPr>
              <a:t>Full proposal: University_Music_Program_Vision.pdf in the resources section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74320"/>
            <a:ext cx="10820095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  <a:defRPr sz="3600" b="1">
                <a:solidFill>
                  <a:srgbClr val="C9A84C"/>
                </a:solidFill>
                <a:latin typeface="Calibri Light"/>
              </a:defRPr>
            </a:pPr>
            <a:r>
              <a:rPr sz="2600"/>
              <a:t>AI IN PRACTICE: TOOLS I BUILT AND USE DAILY</a:t>
            </a:r>
          </a:p>
        </p:txBody>
      </p:sp>
      <p:sp>
        <p:nvSpPr>
          <p:cNvPr id="3" name="GoldLine"/>
          <p:cNvSpPr/>
          <p:nvPr/>
        </p:nvSpPr>
        <p:spPr>
          <a:xfrm>
            <a:off x="685800" y="1284417"/>
            <a:ext cx="10820095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10" name="ContentBox"/>
          <p:cNvSpPr txBox="1"/>
          <p:nvPr/>
        </p:nvSpPr>
        <p:spPr>
          <a:xfrm>
            <a:off x="685800" y="960120"/>
            <a:ext cx="5120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500" b="1">
                <a:solidFill>
                  <a:srgbClr val="C9A84C"/>
                </a:solidFill>
                <a:latin typeface="Calibri"/>
              </a:rPr>
              <a:t>Claude Grid — Open-Source Practice Tool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Voice-powered AI practice and productivity platform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Built entirely with AI coding assistance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Practice timer, voice dictation, transcription, AI exercises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Free and downloadable — students can deploy on their own computers</a:t>
            </a:r>
          </a:p>
          <a:p>
            <a:pPr marL="27432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100" i="1">
                <a:solidFill>
                  <a:srgbClr val="8A9BAE"/>
                </a:solidFill>
                <a:latin typeface="Calibri"/>
              </a:rPr>
              <a:t>“This is what AI-assisted development looks like in practice”</a:t>
            </a:r>
          </a:p>
        </p:txBody>
      </p:sp>
      <p:sp>
        <p:nvSpPr>
          <p:cNvPr id="4" name="ContentBox"/>
          <p:cNvSpPr txBox="1"/>
          <p:nvPr/>
        </p:nvSpPr>
        <p:spPr>
          <a:xfrm>
            <a:off x="6263000" y="960120"/>
            <a:ext cx="5120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500" b="1">
                <a:solidFill>
                  <a:srgbClr val="C9A84C"/>
                </a:solidFill>
                <a:latin typeface="Calibri"/>
              </a:rPr>
              <a:t>GregBot — Personal Intelligence System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Relationship management: 33K+ contacts, 474K+ emails, 895K+ iMessages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AI deep-analysis of every contact against 8 life goals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Unified dashboard: chat, contacts, goals, memory, social, lifelogs</a:t>
            </a:r>
          </a:p>
          <a:p>
            <a:pPr marL="274320" indent="-22860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buFont typeface="Arial"/>
              <a:buChar char="•"/>
              <a:defRPr sz="1800">
                <a:solidFill>
                  <a:srgbClr val="FAF8F0"/>
                </a:solidFill>
              </a:defRPr>
            </a:pPr>
            <a:r>
              <a:rPr sz="1200">
                <a:solidFill>
                  <a:srgbClr val="FAF8F0"/>
                </a:solidFill>
                <a:latin typeface="Calibri"/>
              </a:rPr>
              <a:t>Integrates Limitless AI pendant for real-time life logging</a:t>
            </a:r>
          </a:p>
          <a:p>
            <a:pPr marL="274320">
              <a:lnSpc>
                <a:spcPct val="115000"/>
              </a:lnSpc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100" i="1">
                <a:solidFill>
                  <a:srgbClr val="8A9BAE"/>
                </a:solidFill>
                <a:latin typeface="Calibri"/>
              </a:rPr>
              <a:t>“A single system managing all professional and personal relationships”</a:t>
            </a:r>
          </a:p>
        </p:txBody>
      </p:sp>
      <p:sp>
        <p:nvSpPr>
          <p:cNvPr id="5" name="GoldLine"/>
          <p:cNvSpPr/>
          <p:nvPr/>
        </p:nvSpPr>
        <p:spPr>
          <a:xfrm>
            <a:off x="685800" y="4800600"/>
            <a:ext cx="10820095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400"/>
              </a:spcAft>
            </a:pPr>
            <a:endParaRPr/>
          </a:p>
        </p:txBody>
      </p:sp>
      <p:sp>
        <p:nvSpPr>
          <p:cNvPr id="20" name="TakeawayBox"/>
          <p:cNvSpPr txBox="1"/>
          <p:nvPr/>
        </p:nvSpPr>
        <p:spPr>
          <a:xfrm>
            <a:off x="685800" y="3566160"/>
            <a:ext cx="10820095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700" b="1" dirty="0">
                <a:solidFill>
                  <a:srgbClr val="C9A84C"/>
                </a:solidFill>
                <a:latin typeface="Calibri"/>
              </a:rPr>
              <a:t>Free Resources for Your Students</a:t>
            </a:r>
          </a:p>
          <a:p>
            <a:pPr>
              <a:spcBef>
                <a:spcPts val="100"/>
              </a:spcBef>
              <a:spcAft>
                <a:spcPts val="200"/>
              </a:spcAft>
            </a:pPr>
            <a:endParaRPr sz="2030" b="1" dirty="0">
              <a:solidFill>
                <a:srgbClr val="C9A84C"/>
              </a:solidFill>
              <a:latin typeface="Calibri"/>
            </a:endParaRP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400" b="1" dirty="0">
                <a:solidFill>
                  <a:srgbClr val="C9A84C"/>
                </a:solidFill>
                <a:latin typeface="Calibri"/>
              </a:rPr>
              <a:t>AI for Musicians Handbook  (11-week curriculum)</a:t>
            </a: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200" b="0" dirty="0">
                <a:solidFill>
                  <a:srgbClr val="FAF8F0"/>
                </a:solidFill>
                <a:latin typeface="Calibri"/>
              </a:rPr>
              <a:t>Covers AI tools, prompting, building apps, production workflows</a:t>
            </a:r>
          </a:p>
          <a:p>
            <a:pPr>
              <a:spcBef>
                <a:spcPts val="100"/>
              </a:spcBef>
              <a:spcAft>
                <a:spcPts val="200"/>
              </a:spcAft>
            </a:pPr>
            <a:endParaRPr sz="1650" b="0" dirty="0">
              <a:solidFill>
                <a:srgbClr val="FAF8F0"/>
              </a:solidFill>
              <a:latin typeface="Calibri"/>
            </a:endParaRP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400" b="1" dirty="0">
                <a:solidFill>
                  <a:srgbClr val="C9A84C"/>
                </a:solidFill>
                <a:latin typeface="Calibri"/>
              </a:rPr>
              <a:t>Understanding Music from a Compositional Perspective</a:t>
            </a: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200" b="0" dirty="0">
                <a:solidFill>
                  <a:srgbClr val="FAF8F0"/>
                </a:solidFill>
                <a:latin typeface="Calibri"/>
              </a:rPr>
              <a:t>Greg's composition course — theory through the lens of real composition</a:t>
            </a:r>
          </a:p>
          <a:p>
            <a:pPr>
              <a:spcBef>
                <a:spcPts val="100"/>
              </a:spcBef>
              <a:spcAft>
                <a:spcPts val="200"/>
              </a:spcAft>
            </a:pPr>
            <a:endParaRPr sz="1650" b="0" dirty="0">
              <a:solidFill>
                <a:srgbClr val="FAF8F0"/>
              </a:solidFill>
              <a:latin typeface="Calibri"/>
            </a:endParaRP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200" b="0" dirty="0">
                <a:solidFill>
                  <a:srgbClr val="FAF8F0"/>
                </a:solidFill>
                <a:latin typeface="Calibri"/>
              </a:rPr>
              <a:t>Both are FREE downloads at  </a:t>
            </a:r>
            <a:r>
              <a:rPr sz="1200" b="0" dirty="0" err="1">
                <a:solidFill>
                  <a:srgbClr val="FAF8F0"/>
                </a:solidFill>
                <a:latin typeface="Calibri"/>
              </a:rPr>
              <a:t>gregspero.com</a:t>
            </a:r>
            <a:r>
              <a:rPr sz="1200" b="0" dirty="0">
                <a:solidFill>
                  <a:srgbClr val="FAF8F0"/>
                </a:solidFill>
                <a:latin typeface="Calibri"/>
              </a:rPr>
              <a:t>/</a:t>
            </a:r>
            <a:r>
              <a:rPr sz="1200" b="0" dirty="0" err="1">
                <a:solidFill>
                  <a:srgbClr val="FAF8F0"/>
                </a:solidFill>
                <a:latin typeface="Calibri"/>
              </a:rPr>
              <a:t>wsu</a:t>
            </a:r>
            <a:r>
              <a:rPr sz="1200" b="0" dirty="0">
                <a:solidFill>
                  <a:srgbClr val="FAF8F0"/>
                </a:solidFill>
                <a:latin typeface="Calibri"/>
              </a:rPr>
              <a:t>/staff</a:t>
            </a:r>
          </a:p>
          <a:p>
            <a:pPr>
              <a:spcBef>
                <a:spcPts val="100"/>
              </a:spcBef>
              <a:spcAft>
                <a:spcPts val="200"/>
              </a:spcAft>
              <a:defRPr sz="1800">
                <a:solidFill>
                  <a:srgbClr val="FAF8F0"/>
                </a:solidFill>
              </a:defRPr>
            </a:pPr>
            <a:r>
              <a:rPr sz="1000" b="0" dirty="0">
                <a:solidFill>
                  <a:srgbClr val="8A9BAE"/>
                </a:solidFill>
                <a:latin typeface="Calibri"/>
              </a:rPr>
              <a:t>Share with students — no login, no paywall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1039</Words>
  <Application>Microsoft Macintosh PowerPoint</Application>
  <PresentationFormat>Widescreen</PresentationFormat>
  <Paragraphs>158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Peter Spero</cp:lastModifiedBy>
  <cp:revision>5</cp:revision>
  <dcterms:created xsi:type="dcterms:W3CDTF">2013-01-27T09:14:16Z</dcterms:created>
  <dcterms:modified xsi:type="dcterms:W3CDTF">2026-04-14T05:11:54Z</dcterms:modified>
  <cp:category/>
</cp:coreProperties>
</file>