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0" r:id="rId21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828800" y="1645920"/>
            <a:ext cx="8503920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920240"/>
            <a:ext cx="103327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5200" b="1" i="0">
                <a:solidFill>
                  <a:srgbClr val="C9A84C"/>
                </a:solidFill>
              </a:defRPr>
            </a:pPr>
            <a:r>
              <a:t>Greg Spero</a:t>
            </a:r>
          </a:p>
          <a:p>
            <a:pPr algn="ctr">
              <a:spcBef>
                <a:spcPts val="0"/>
              </a:spcBef>
              <a:spcAft>
                <a:spcPts val="2400"/>
              </a:spcAft>
              <a:defRPr sz="3200" b="0" i="0">
                <a:solidFill>
                  <a:srgbClr val="FAF8F0"/>
                </a:solidFill>
              </a:defRPr>
            </a:pPr>
            <a:r>
              <a:t>Music, AI, and the Future of Your Career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2200" b="0" i="0">
                <a:solidFill>
                  <a:srgbClr val="D0CEC6"/>
                </a:solidFill>
              </a:defRPr>
            </a:pPr>
            <a:r>
              <a:t>Wichita State University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2000" b="0" i="0">
                <a:solidFill>
                  <a:srgbClr val="D0CEC6"/>
                </a:solidFill>
              </a:defRPr>
            </a:pPr>
            <a:r>
              <a:t>April 14, 2026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4754880"/>
            <a:ext cx="8503920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qr_stud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887" y="4900000"/>
            <a:ext cx="1645920" cy="1645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90007" y="659592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C9A84C"/>
                </a:solidFill>
              </a:rPr>
              <a:t>gregspero.com/wsu/students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Things You Can Do Right Now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0" name="LeftCol"/>
          <p:cNvSpPr txBox="1"/>
          <p:nvPr/>
        </p:nvSpPr>
        <p:spPr>
          <a:xfrm>
            <a:off x="685800" y="1143000"/>
            <a:ext cx="5303520" cy="54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1.  Master Your Instrument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No technology replaces deep musicianship. The better you play, the more irreplaceable you become.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2.  Master Composition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Learn to hear music like a composer. Study scores. Transcribe. Write every day.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3.  Practice Like Crazy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Deliberate, focused practice — not noodling. Set goals, record yourself, listen back critically.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4.  Compose Like Crazy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Write something every day. A melody, a progression, a lyric. The muscle of creation strengthens with use.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5.  Release Your Music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DistroKid, $22.99/yr. Upload, distribute everywhere. No label needed.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6.  Build a Website + Email List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Your digital home base. Own your domain. Email subscribers are yours — social followers aren't.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7.  Play Shows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Live performance is where real connection happens. Book your own gigs. Create your own series.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8.  Lean Into Your Uniqueness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The things that make you weird make you irreplaceable. Double down on what only you can do.</a:t>
            </a:r>
          </a:p>
        </p:txBody>
      </p:sp>
      <p:sp>
        <p:nvSpPr>
          <p:cNvPr id="201" name="RightCol"/>
          <p:cNvSpPr txBox="1"/>
          <p:nvPr/>
        </p:nvSpPr>
        <p:spPr>
          <a:xfrm>
            <a:off x="6217920" y="1143000"/>
            <a:ext cx="5303520" cy="54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9.  Don't Fear Failure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Ship imperfect work. Learn from it. Ship again. Every project teaches you something.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10.  Invest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Open a Robinhood account. BTC, S&amp;amp;P index funds. Start small. Time in the market wins.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11.  Learn AI — 1 Hour/Day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Explore AI tools daily. ChatGPT, Claude, audio generators, image tools. The learning compounds fast.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12.  Release Monthly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One release per month minimum. Singles, videos, live recordings. Consistency builds audience.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13.  Meditate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Quiet your mind to access your deepest creativity. The instrument responds to the state of the player.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14.  Build Community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Find your people. Collaborate. The scene you build around you becomes your ecosystem.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defRPr sz="1500" b="1">
                <a:solidFill>
                  <a:srgbClr val="C9A84C"/>
                </a:solidFill>
              </a:defRPr>
            </a:pPr>
            <a:r>
              <a:rPr/>
              <a:t>15.  Stay Receptive to Feedback</a:t>
            </a:r>
          </a:p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FAF8F0"/>
                </a:solidFill>
              </a:defRPr>
            </a:pPr>
            <a:r>
              <a:rPr/>
              <a:t>Hear criticism without defensiveness. Seek it out. Let it refine you.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Meditation &amp; Mindfulness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2400" b="1" i="1">
                <a:solidFill>
                  <a:srgbClr val="C9A84C"/>
                </a:solidFill>
              </a:defRPr>
            </a:pPr>
            <a:r>
              <a:t>Your Mind Is Your Instrument.</a:t>
            </a:r>
          </a:p>
        </p:txBody>
      </p:sp>
      <p:sp>
        <p:nvSpPr>
          <p:cNvPr id="100" name="Med1"/>
          <p:cNvSpPr txBox="1"/>
          <p:nvPr/>
        </p:nvSpPr>
        <p:spPr>
          <a:xfrm>
            <a:off x="685800" y="1783080"/>
            <a:ext cx="3463000" cy="42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>
              <a:spcAft>
                <a:spcPts val="400"/>
              </a:spcAft>
              <a:defRPr sz="2400" b="1">
                <a:solidFill>
                  <a:srgbClr val="C9A84C"/>
                </a:solidFill>
              </a:defRPr>
            </a:pPr>
            <a:r>
              <a:rPr/>
              <a:t>Mastery</a:t>
            </a:r>
          </a:p>
          <a:p>
            <a:pPr algn="ctr">
              <a:spcAft>
                <a:spcPts val="400"/>
              </a:spcAft>
              <a:defRPr sz="1500" b="1">
                <a:solidFill>
                  <a:srgbClr val="FAF8F0"/>
                </a:solidFill>
              </a:defRPr>
            </a:pPr>
            <a:r>
              <a:rPr/>
              <a:t>Kenny Werner — Effortless Mastery</a:t>
            </a:r>
          </a:p>
          <a:p>
            <a:pPr algn="ctr">
              <a:spcBef>
                <a:spcPts val="400"/>
              </a:spcBef>
              <a:defRPr sz="1400" b="0">
                <a:solidFill>
                  <a:srgbClr val="FAF8F0"/>
                </a:solidFill>
              </a:defRPr>
            </a:pPr>
            <a:r>
              <a:rPr/>
              <a:t>Awareness → detachment → effortless mastery → fearless playing. A meditation for letting go of fear and ego at the instrument.</a:t>
            </a:r>
          </a:p>
        </p:txBody>
      </p:sp>
      <p:sp>
        <p:nvSpPr>
          <p:cNvPr id="101" name="Med2"/>
          <p:cNvSpPr txBox="1"/>
          <p:nvPr/>
        </p:nvSpPr>
        <p:spPr>
          <a:xfrm>
            <a:off x="4348800" y="1783080"/>
            <a:ext cx="3463000" cy="42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>
              <a:spcAft>
                <a:spcPts val="400"/>
              </a:spcAft>
              <a:defRPr sz="2400" b="1">
                <a:solidFill>
                  <a:srgbClr val="C9A84C"/>
                </a:solidFill>
              </a:defRPr>
            </a:pPr>
            <a:r>
              <a:rPr/>
              <a:t>Priming</a:t>
            </a:r>
          </a:p>
          <a:p>
            <a:pPr algn="ctr">
              <a:spcAft>
                <a:spcPts val="400"/>
              </a:spcAft>
              <a:defRPr sz="1500" b="1">
                <a:solidFill>
                  <a:srgbClr val="FAF8F0"/>
                </a:solidFill>
              </a:defRPr>
            </a:pPr>
            <a:r>
              <a:rPr/>
              <a:t>Tony Robbins — Priming Exercise</a:t>
            </a:r>
          </a:p>
          <a:p>
            <a:pPr algn="ctr">
              <a:spcBef>
                <a:spcPts val="400"/>
              </a:spcBef>
              <a:defRPr sz="1400" b="0">
                <a:solidFill>
                  <a:srgbClr val="FAF8F0"/>
                </a:solidFill>
              </a:defRPr>
            </a:pPr>
            <a:r>
              <a:rPr/>
              <a:t>A daily energy and focus ritual. Gratitude, visualization, and intention-setting to start each day with clarity and momentum.</a:t>
            </a:r>
          </a:p>
        </p:txBody>
      </p:sp>
      <p:sp>
        <p:nvSpPr>
          <p:cNvPr id="102" name="Med3"/>
          <p:cNvSpPr txBox="1"/>
          <p:nvPr/>
        </p:nvSpPr>
        <p:spPr>
          <a:xfrm>
            <a:off x="8011800" y="1783080"/>
            <a:ext cx="3463000" cy="42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>
              <a:spcAft>
                <a:spcPts val="400"/>
              </a:spcAft>
              <a:defRPr sz="2400" b="1">
                <a:solidFill>
                  <a:srgbClr val="C9A84C"/>
                </a:solidFill>
              </a:defRPr>
            </a:pPr>
            <a:r>
              <a:rPr/>
              <a:t>Chanting</a:t>
            </a:r>
          </a:p>
          <a:p>
            <a:pPr algn="ctr">
              <a:spcAft>
                <a:spcPts val="400"/>
              </a:spcAft>
              <a:defRPr sz="1500" b="1">
                <a:solidFill>
                  <a:srgbClr val="FAF8F0"/>
                </a:solidFill>
              </a:defRPr>
            </a:pPr>
            <a:r>
              <a:rPr/>
              <a:t>Buddhist Meditation — Gongyo</a:t>
            </a:r>
          </a:p>
          <a:p>
            <a:pPr algn="ctr">
              <a:spcBef>
                <a:spcPts val="400"/>
              </a:spcBef>
              <a:defRPr sz="1400" b="0">
                <a:solidFill>
                  <a:srgbClr val="FAF8F0"/>
                </a:solidFill>
              </a:defRPr>
            </a:pPr>
            <a:r>
              <a:rPr/>
              <a:t>Chanting Nam-myoho-renge-kyo for clarity, resilience, and intention. A practice of cause and effect through sound and focus.</a:t>
            </a:r>
          </a:p>
        </p:txBody>
      </p:sp>
      <p:sp>
        <p:nvSpPr>
          <p:cNvPr id="110" name="MedFooter"/>
          <p:cNvSpPr txBox="1"/>
          <p:nvPr/>
        </p:nvSpPr>
        <p:spPr>
          <a:xfrm>
            <a:off x="685800" y="5900000"/>
            <a:ext cx="10789920" cy="4000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>
              <a:defRPr sz="1400" b="0" i="1">
                <a:solidFill>
                  <a:srgbClr val="FAF8F0"/>
                </a:solidFill>
              </a:defRPr>
            </a:pPr>
            <a:r>
              <a:rPr/>
              <a:t>Links to all three meditations are in the resources section.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2860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AI in My Daily Life: A 5-Minute Demo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86868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005840"/>
            <a:ext cx="512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2400" b="1" i="0">
                <a:solidFill>
                  <a:srgbClr val="C9A84C"/>
                </a:solidFill>
              </a:defRPr>
            </a:pPr>
            <a:r>
              <a:t>Claude Grid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35840"/>
            <a:ext cx="5120000" cy="1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Voice-powered AI practice &amp; productivity tool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Built entirely with AI assistance — no traditional coding background needed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Includes: practice timer with positive feedback, voice dictation, transcription, AI-powered exercises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055840"/>
            <a:ext cx="5120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500" b="1" i="1">
                <a:solidFill>
                  <a:srgbClr val="C9A84C"/>
                </a:solidFill>
              </a:defRPr>
            </a:pPr>
            <a:r>
              <a:t>"I built this. You can build tools like this too."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435840"/>
            <a:ext cx="5120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defRPr sz="1400" b="1" i="0">
                <a:solidFill>
                  <a:srgbClr val="FAF8F0"/>
                </a:solidFill>
              </a:defRPr>
            </a:pPr>
            <a:r>
              <a:t>Download in the resources section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5720" y="1005840"/>
            <a:ext cx="512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2400" b="1" i="0">
                <a:solidFill>
                  <a:srgbClr val="C9A84C"/>
                </a:solidFill>
              </a:defRPr>
            </a:pPr>
            <a:r>
              <a:t>GregBot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720" y="1435840"/>
            <a:ext cx="5120000" cy="2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Personal relationship intelligence system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Integrates entire life: 33K+ contacts, 474K+ emails, 895K+ iMessages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AI analyzes every relationship against 8 life goals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Panels: Chat, Contacts, Messages, Goals, Memory, Social, Compose, Lifelogs</a:t>
            </a:r>
          </a:p>
          <a:p>
            <a:pPr algn="l">
              <a:spcAft>
                <a:spcPts val="200"/>
              </a:spcAft>
              <a:spcBef>
                <a:spcPts val="0"/>
              </a:spcBef>
              <a:defRPr sz="1400" b="0" i="0">
                <a:solidFill>
                  <a:srgbClr val="FAF8F0"/>
                </a:solidFill>
              </a:defRPr>
            </a:pPr>
            <a:r>
              <a:t>•  One bot that manages all communications and relationships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5720" y="3435840"/>
            <a:ext cx="5120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defRPr sz="1500" b="1" i="1">
                <a:solidFill>
                  <a:srgbClr val="C9A84C"/>
                </a:solidFill>
              </a:defRPr>
            </a:pPr>
            <a:r>
              <a:t>"This is what a vertically integrated artist's toolkit looks like"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5867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990000"/>
            <a:ext cx="1078992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 sz="1600" b="1" i="1">
                <a:solidFill>
                  <a:srgbClr val="C9A84C"/>
                </a:solidFill>
              </a:defRPr>
            </a:pPr>
            <a:r>
              <a:t>Both of these tools were built using AI. The 11-week AI handbook teaches you how to build things like this.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71235" y="1005840"/>
            <a:ext cx="19050" cy="4800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AI &amp; Composition Tools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2000" b="1" i="0">
                <a:solidFill>
                  <a:srgbClr val="C9A84C"/>
                </a:solidFill>
              </a:defRPr>
            </a:pPr>
            <a:r>
              <a:t>AI for Musicians: A Complete Course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500" b="1" i="0">
                <a:solidFill>
                  <a:srgbClr val="8ABECC"/>
                </a:solidFill>
              </a:defRPr>
            </a:pPr>
            <a:r>
              <a:t>Download at gregspero.com/wsu/students</a:t>
            </a:r>
          </a:p>
          <a:p>
            <a:pPr algn="l">
              <a:spcBef>
                <a:spcPts val="0"/>
              </a:spcBef>
              <a:spcAft>
                <a:spcPts val="100"/>
              </a:spcAft>
              <a:defRPr sz="1400" b="0" i="0">
                <a:solidFill>
                  <a:srgbClr val="FAF8F0"/>
                </a:solidFill>
              </a:defRPr>
            </a:pPr>
            <a:r>
              <a:t>Self-paced 11-week handbook. One hour a day, zero prior experience needed.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400" b="0" i="0">
                <a:solidFill>
                  <a:srgbClr val="FAF8F0"/>
                </a:solidFill>
              </a:defRPr>
            </a:pPr>
            <a:r>
              <a:t>Covers: AI fundamentals, prompting, audio tools, visual/video, websites, career tools, app development.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600000"/>
            <a:ext cx="10789920" cy="9525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700000"/>
            <a:ext cx="1078992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2000" b="1" i="0">
                <a:solidFill>
                  <a:srgbClr val="C9A84C"/>
                </a:solidFill>
              </a:defRPr>
            </a:pPr>
            <a:r>
              <a:t>Understanding Music from a Compositional Perspective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500" b="1" i="0">
                <a:solidFill>
                  <a:srgbClr val="8ABECC"/>
                </a:solidFill>
              </a:defRPr>
            </a:pPr>
            <a:r>
              <a:t>Download at gregspero.com/wsu/students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400" b="0" i="0">
                <a:solidFill>
                  <a:srgbClr val="FAF8F0"/>
                </a:solidFill>
              </a:defRPr>
            </a:pPr>
            <a:r>
              <a:t>Learn to hear music the way a composer hears it — ear first, then score study, then theory.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900000"/>
            <a:ext cx="10789920" cy="9525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4000000"/>
            <a:ext cx="10789920" cy="6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t>Claude Grid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400" b="0" i="0">
                <a:solidFill>
                  <a:srgbClr val="FAF8F0"/>
                </a:solidFill>
              </a:defRPr>
            </a:pPr>
            <a:r>
              <a:t>AI-powered tools built for musicians — link in the resources section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750000"/>
            <a:ext cx="10789920" cy="9525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850000"/>
            <a:ext cx="10789920" cy="6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t>Practice Timer</a:t>
            </a:r>
          </a:p>
          <a:p>
            <a:pPr algn="l">
              <a:spcBef>
                <a:spcPts val="0"/>
              </a:spcBef>
              <a:spcAft>
                <a:spcPts val="200"/>
              </a:spcAft>
              <a:defRPr sz="1400" b="0" i="0">
                <a:solidFill>
                  <a:srgbClr val="FAF8F0"/>
                </a:solidFill>
              </a:defRPr>
            </a:pPr>
            <a:r>
              <a:t>Structured, focused practice sessions — link in the resources section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Building Your Community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  <a:defRPr sz="2200" b="0" i="1">
                <a:solidFill>
                  <a:srgbClr val="FAF8F0"/>
                </a:solidFill>
              </a:defRPr>
            </a:pPr>
            <a:r>
              <a:t>The people you play with now will be the people you play with for the rest of your life.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057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31720"/>
            <a:ext cx="10789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t>Robert Glasper / Derrick Hodge / Jon Batiste / Dave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t>Came up together — lifelong creative partners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08960"/>
            <a:ext cx="10789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t>Thundercat / West Coast Get Down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t>Community-built sound that defined an 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886200"/>
            <a:ext cx="10789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t>Chicago Scene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t>Makaya McCraven, Darryl Jones, Greg Spero — deep roots, global reach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48006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983479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800" b="1" i="0">
                <a:solidFill>
                  <a:srgbClr val="FAF8F0"/>
                </a:solidFill>
              </a:defRPr>
            </a:pPr>
            <a:r>
              <a:t>Duke Ellington — the original vertically integrated artist.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1600" b="0" i="0">
                <a:solidFill>
                  <a:srgbClr val="D0CEC6"/>
                </a:solidFill>
              </a:defRPr>
            </a:pPr>
            <a:r>
              <a:t>Composer, bandleader, businessman, brand — since the 1930s.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828800" y="1371600"/>
            <a:ext cx="8503920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332720" cy="32004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0"/>
              </a:spcAft>
              <a:defRPr sz="2800" b="1" i="1">
                <a:solidFill>
                  <a:srgbClr val="C9A84C"/>
                </a:solidFill>
              </a:defRPr>
            </a:pPr>
            <a:r>
              <a:t>The most successful artists of the 21st century will be the hardest working, the most dedicated, with the clearest vision — the ones predicting and building the future, unafraid of the changes to come.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4572000"/>
            <a:ext cx="8503920" cy="25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493776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2200" b="0" i="0">
                <a:solidFill>
                  <a:srgbClr val="FAF8F0"/>
                </a:solidFill>
              </a:defRPr>
            </a:pPr>
            <a:r>
              <a:t>gregspero.com/wsu/students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Introduction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0"/>
              </a:spcAft>
              <a:defRPr sz="2200" b="0" i="0">
                <a:solidFill>
                  <a:srgbClr val="FAF8F0"/>
                </a:solidFill>
              </a:defRPr>
            </a:pPr>
            <a:r>
              <a:t/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60604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88036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600"/>
              </a:spcAft>
              <a:defRPr sz="2000" b="0" i="1">
                <a:solidFill>
                  <a:srgbClr val="FAF8F0"/>
                </a:solidFill>
              </a:defRPr>
            </a:pPr>
            <a:r>
              <a:t>The ones who don’t embrace the change may find themselves swinging fists into a tidal wave.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2000" b="1" i="1">
                <a:solidFill>
                  <a:srgbClr val="C9A84C"/>
                </a:solidFill>
              </a:defRPr>
            </a:pPr>
            <a:r>
              <a:t>The ones who do may find their surfboard — and have the ride of their lives.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The Vertically Integrated Artist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1800" b="0" i="1">
                <a:solidFill>
                  <a:srgbClr val="C9A84C"/>
                </a:solidFill>
              </a:defRPr>
            </a:pPr>
            <a:r>
              <a:t>Every artist should be trained in AI.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645920"/>
          <a:ext cx="6400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4572000"/>
              </a:tblGrid>
              <a:tr h="365760">
                <a:tc>
                  <a:txBody>
                    <a:bodyPr wrap="square"/>
                    <a:lstStyle/>
                    <a:p>
                      <a:pPr algn="l">
                        <a:defRPr sz="1500" b="1" i="0">
                          <a:solidFill>
                            <a:srgbClr val="C9A84C"/>
                          </a:solidFill>
                        </a:defRPr>
                      </a:pPr>
                      <a:r>
                        <a:t>Capability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500" b="1" i="0">
                          <a:solidFill>
                            <a:srgbClr val="C9A84C"/>
                          </a:solidFill>
                        </a:defRPr>
                      </a:pPr>
                      <a:r>
                        <a:t>What AI Enables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PR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Write press releases, social pitches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Label Services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Distribute via DistroKid — $22.99/yr, keep 100%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Distribution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Direct-to-fan platforms, streaming, your site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Tour Booking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AI venue research, outreach, logistics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Teaching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Generate curricula, handouts, courses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Web Materials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Build a professional website in an afternoon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Fan Engagement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AI email lists, social scheduling, content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App Development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Build apps with AI coding tools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Social Media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AI-generated content, scheduling, analytics, growth strategy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98079" y="1645920"/>
            <a:ext cx="40233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  <a:defRPr sz="1600" b="0" i="1">
                <a:solidFill>
                  <a:srgbClr val="FAF8F0"/>
                </a:solidFill>
              </a:defRPr>
            </a:pPr>
            <a:r>
              <a:t>“You don’t need a record label. You need a business plan.”</a:t>
            </a:r>
          </a:p>
          <a:p>
            <a:pPr algn="r">
              <a:spcBef>
                <a:spcPts val="0"/>
              </a:spcBef>
              <a:spcAft>
                <a:spcPts val="1600"/>
              </a:spcAft>
              <a:defRPr sz="1400" b="0" i="0">
                <a:solidFill>
                  <a:srgbClr val="C9A84C"/>
                </a:solidFill>
              </a:defRPr>
            </a:pPr>
            <a:r>
              <a:t>— Ari Herstand</a:t>
            </a:r>
          </a:p>
        </p:txBody>
      </p:sp>
      <p:sp>
        <p:nvSpPr>
          <p:cNvPr id="7" name="Rectangle 6"/>
          <p:cNvSpPr/>
          <p:nvPr/>
        </p:nvSpPr>
        <p:spPr>
          <a:xfrm>
            <a:off x="7498079" y="3246120"/>
            <a:ext cx="402336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79" y="3429000"/>
            <a:ext cx="40233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  <a:defRPr sz="1600" b="1" i="0">
                <a:solidFill>
                  <a:srgbClr val="C9A84C"/>
                </a:solidFill>
              </a:defRPr>
            </a:pPr>
            <a:r>
              <a:t>Examples: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500" b="0" i="0">
                <a:solidFill>
                  <a:srgbClr val="FAF8F0"/>
                </a:solidFill>
              </a:defRPr>
            </a:pPr>
            <a:r>
              <a:t>• Jacob Collier — bedroom to Grammys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500" b="0" i="0">
                <a:solidFill>
                  <a:srgbClr val="FAF8F0"/>
                </a:solidFill>
              </a:defRPr>
            </a:pPr>
            <a:r>
              <a:t>• Imogen Heap — blockchain rights, wearable instruments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Bifurcation of Recording Revenues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2000" b="1" i="0">
                <a:solidFill>
                  <a:srgbClr val="C9A84C"/>
                </a:solidFill>
              </a:defRPr>
            </a:pPr>
            <a:r>
              <a:t>GOING TO ZERO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64592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Commercials (Suno raised $500M, Udio)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Film scores (except brand-name composers)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Generic sync licensing (~$700M, flat)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14300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2000" b="1" i="0">
                <a:solidFill>
                  <a:srgbClr val="C9A84C"/>
                </a:solidFill>
              </a:defRPr>
            </a:pPr>
            <a:r>
              <a:t>GOING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1645920"/>
            <a:ext cx="51206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Brand collaborations (Kendrick Super Bowl — 125M viewers)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Brand performances on recordings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Exclusive live content</a:t>
            </a:r>
          </a:p>
          <a:p>
            <a:pPr algn="l">
              <a:spcBef>
                <a:spcPts val="0"/>
              </a:spcBef>
              <a:spcAft>
                <a:spcPts val="1000"/>
              </a:spcAft>
              <a:defRPr sz="1700" b="0" i="0">
                <a:solidFill>
                  <a:srgbClr val="FAF8F0"/>
                </a:solidFill>
              </a:defRPr>
            </a:pPr>
            <a:r>
              <a:t>•  Direct-to-fan (1,000 True Fans model)</a:t>
            </a:r>
          </a:p>
        </p:txBody>
      </p:sp>
      <p:sp>
        <p:nvSpPr>
          <p:cNvPr id="8" name="Rectangle 7"/>
          <p:cNvSpPr/>
          <p:nvPr/>
        </p:nvSpPr>
        <p:spPr>
          <a:xfrm>
            <a:off x="5989320" y="1143000"/>
            <a:ext cx="18288" cy="292608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" y="4343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526280"/>
            <a:ext cx="10789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1800" b="0" i="1">
                <a:solidFill>
                  <a:srgbClr val="C9A84C"/>
                </a:solidFill>
              </a:defRPr>
            </a:pPr>
            <a:r>
              <a:t>Principle: Digital replication drives value to zero. What can’t be replicated becomes marketing for the scarce, irreplaceable you.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Increase of Live Revenues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  <a:defRPr sz="2800" b="1" i="0">
                <a:solidFill>
                  <a:srgbClr val="C9A84C"/>
                </a:solidFill>
              </a:defRPr>
            </a:pPr>
            <a:r>
              <a:t>Live music revenue: $32–35 billion</a:t>
            </a:r>
          </a:p>
          <a:p>
            <a:pPr algn="l">
              <a:spcBef>
                <a:spcPts val="0"/>
              </a:spcBef>
              <a:spcAft>
                <a:spcPts val="2000"/>
              </a:spcAft>
              <a:defRPr sz="2400" b="0" i="0">
                <a:solidFill>
                  <a:srgbClr val="FAF8F0"/>
                </a:solidFill>
              </a:defRPr>
            </a:pPr>
            <a:r>
              <a:t>Recorded music revenue: $28.6 billion</a:t>
            </a:r>
          </a:p>
          <a:p>
            <a:pPr algn="l">
              <a:spcBef>
                <a:spcPts val="0"/>
              </a:spcBef>
              <a:spcAft>
                <a:spcPts val="2400"/>
              </a:spcAft>
              <a:defRPr sz="2200" b="1" i="0">
                <a:solidFill>
                  <a:srgbClr val="FAF8F0"/>
                </a:solidFill>
              </a:defRPr>
            </a:pPr>
            <a:r>
              <a:t>The Eras Tour: $2.077 billion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800" b="0" i="0">
                <a:solidFill>
                  <a:srgbClr val="D0CEC6"/>
                </a:solidFill>
              </a:defRPr>
            </a:pPr>
            <a:r>
              <a:t>•  Commodity performers → flat revenue</a:t>
            </a:r>
          </a:p>
          <a:p>
            <a:pPr algn="l">
              <a:spcBef>
                <a:spcPts val="0"/>
              </a:spcBef>
              <a:spcAft>
                <a:spcPts val="2400"/>
              </a:spcAft>
              <a:defRPr sz="1800" b="1" i="0">
                <a:solidFill>
                  <a:srgbClr val="C9A84C"/>
                </a:solidFill>
              </a:defRPr>
            </a:pPr>
            <a:r>
              <a:t>•  Brand performers → revenue goes up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406908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425196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 sz="2000" b="0" i="1">
                <a:solidFill>
                  <a:srgbClr val="FAF8F0"/>
                </a:solidFill>
              </a:defRPr>
            </a:pPr>
            <a:r>
              <a:t>“If you uniquely become someone people want to see...”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1800" b="0" i="0">
                <a:solidFill>
                  <a:srgbClr val="C9A84C"/>
                </a:solidFill>
              </a:defRPr>
            </a:pPr>
            <a:r>
              <a:t>Your brand = you as a person. Automatically unique.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How I Make My Money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143000"/>
          <a:ext cx="50292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743200"/>
              </a:tblGrid>
              <a:tr h="426720">
                <a:tc>
                  <a:txBody>
                    <a:bodyPr wrap="square"/>
                    <a:lstStyle/>
                    <a:p>
                      <a:pPr algn="l">
                        <a:defRPr sz="1500" b="1" i="0">
                          <a:solidFill>
                            <a:srgbClr val="C9A84C"/>
                          </a:solidFill>
                        </a:defRPr>
                      </a:pPr>
                      <a:r>
                        <a:t>Revenue Stream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500" b="1" i="0">
                          <a:solidFill>
                            <a:srgbClr val="C9A84C"/>
                          </a:solidFill>
                        </a:defRPr>
                      </a:pPr>
                      <a:r>
                        <a:t>Amount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42672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Streaming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~$2,000/mo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42672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YouTube (meditation)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~$1,600/mo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42672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Live (solo)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~$5,000/appearance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  <a:tr h="42672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Sideman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~$1,000/performance</a:t>
                      </a:r>
                    </a:p>
                  </a:txBody>
                  <a:tcPr anchor="ctr" marL="91440" marR="91440" marT="45720" marB="45720">
                    <a:solidFill>
                      <a:srgbClr val="1A2D42"/>
                    </a:solidFill>
                  </a:tcPr>
                </a:tc>
              </a:tr>
              <a:tr h="426720"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Investing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defRPr sz="1400" b="0" i="0">
                          <a:solidFill>
                            <a:srgbClr val="FAF8F0"/>
                          </a:solidFill>
                        </a:defRPr>
                      </a:pPr>
                      <a:r>
                        <a:t>Varies</a:t>
                      </a:r>
                    </a:p>
                  </a:txBody>
                  <a:tcPr anchor="ctr" marL="91440" marR="91440" marT="45720" marB="45720">
                    <a:solidFill>
                      <a:srgbClr val="0D1B2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00800" y="1143000"/>
            <a:ext cx="51206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600" b="1" i="0">
                <a:solidFill>
                  <a:srgbClr val="C9A84C"/>
                </a:solidFill>
              </a:defRPr>
            </a:pPr>
            <a:r>
              <a:t>Touring pay ceiling: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500" b="0" i="0">
                <a:solidFill>
                  <a:srgbClr val="FAF8F0"/>
                </a:solidFill>
              </a:defRPr>
            </a:pPr>
            <a:r>
              <a:t>•  My salary touring with Halsey: $1,200–$3,500/week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500" b="0" i="0">
                <a:solidFill>
                  <a:srgbClr val="FAF8F0"/>
                </a:solidFill>
              </a:defRPr>
            </a:pPr>
            <a:r>
              <a:t>•  Taylor Swift's musicians: ~$2,000/week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06908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251960"/>
            <a:ext cx="10789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  <a:defRPr sz="1800" b="1" i="0">
                <a:solidFill>
                  <a:srgbClr val="FAF8F0"/>
                </a:solidFill>
              </a:defRPr>
            </a:pPr>
            <a:r>
              <a:t>Investing: BTC, ETH, S&amp;P, tech stocks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700" b="0" i="0">
                <a:solidFill>
                  <a:srgbClr val="FAF8F0"/>
                </a:solidFill>
              </a:defRPr>
            </a:pPr>
            <a:r>
              <a:t>Diversify based on your own generation’s insight. You understand tomorrow better than anyone over 30.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rPr/>
              <a:t>Alternate Revenues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rPr/>
              <a:t>Chance the Rapper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rPr/>
              <a:t>Independent, 3 Grammys, ~$25M net worth. Touring + merch + brand deals — never signed a record deal.</a:t>
            </a:r>
          </a:p>
          <a:p>
            <a:pPr algn="l">
              <a:spcBef>
                <a:spcPts val="1200"/>
              </a:spcBef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rPr/>
              <a:t>Trent Reznor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rPr/>
              <a:t>Nine Inch Nails → Oscar-winning film scores → co-founded Beats Music (sold to Apple for $3B).</a:t>
            </a:r>
          </a:p>
          <a:p>
            <a:pPr algn="l">
              <a:spcBef>
                <a:spcPts val="1200"/>
              </a:spcBef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rPr/>
              <a:t>Bob Reynolds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rPr/>
              <a:t>Saxophonist (John Mayer band). Online courses, YouTube (105K subs), session work, retreats.</a:t>
            </a:r>
          </a:p>
          <a:p>
            <a:pPr algn="l">
              <a:spcBef>
                <a:spcPts val="1200"/>
              </a:spcBef>
              <a:spcAft>
                <a:spcPts val="200"/>
              </a:spcAft>
              <a:defRPr sz="1800" b="1" i="0">
                <a:solidFill>
                  <a:srgbClr val="C9A84C"/>
                </a:solidFill>
              </a:defRPr>
            </a:pPr>
            <a:r>
              <a:rPr/>
              <a:t>Greg (networking)</a:t>
            </a:r>
          </a:p>
          <a:p>
            <a:pPr algn="l">
              <a:spcBef>
                <a:spcPts val="0"/>
              </a:spcBef>
              <a:spcAft>
                <a:spcPts val="400"/>
              </a:spcAft>
              <a:defRPr sz="1600" b="0" i="0">
                <a:solidFill>
                  <a:srgbClr val="FAF8F0"/>
                </a:solidFill>
              </a:defRPr>
            </a:pPr>
            <a:r>
              <a:rPr/>
              <a:t>Free work → Stand Together, Bohemian Grove, Summit at Sea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416052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4343400"/>
            <a:ext cx="10789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2000" b="1" i="0">
                <a:solidFill>
                  <a:srgbClr val="C9A84C"/>
                </a:solidFill>
              </a:defRPr>
            </a:pPr>
            <a:r>
              <a:rPr/>
              <a:t>The Recording Club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 sz="1700" b="0" i="0">
                <a:solidFill>
                  <a:srgbClr val="FAF8F0"/>
                </a:solidFill>
              </a:defRPr>
            </a:pPr>
            <a:r>
              <a:rPr/>
              <a:t>5 staff on salary, Greg takes none. Generates value, not personal income. Distributions only when profitable.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Personal Responsibility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2000" b="1" i="0">
                <a:solidFill>
                  <a:srgbClr val="C9A84C"/>
                </a:solidFill>
              </a:defRPr>
            </a:pPr>
            <a:r>
              <a:t>HOW TO FAIL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600200"/>
            <a:ext cx="5029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  <a:defRPr sz="1700" b="0" i="0">
                <a:solidFill>
                  <a:srgbClr val="FAF8F0"/>
                </a:solidFill>
              </a:defRPr>
            </a:pPr>
            <a:r>
              <a:t>1.  See the change coming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FAF8F0"/>
                </a:solidFill>
              </a:defRPr>
            </a:pPr>
            <a:r>
              <a:t>2.  Decide it’s bad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FAF8F0"/>
                </a:solidFill>
              </a:defRPr>
            </a:pPr>
            <a:r>
              <a:t>3.  Get angry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FAF8F0"/>
                </a:solidFill>
              </a:defRPr>
            </a:pPr>
            <a:r>
              <a:t>4.  Yell about it online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FAF8F0"/>
                </a:solidFill>
              </a:defRPr>
            </a:pPr>
            <a:r>
              <a:t>5.  Waste your life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14300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2000" b="1" i="0">
                <a:solidFill>
                  <a:srgbClr val="C9A84C"/>
                </a:solidFill>
              </a:defRPr>
            </a:pPr>
            <a:r>
              <a:t>HOW TO THRIVE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1600200"/>
            <a:ext cx="51206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  <a:defRPr sz="1700" b="0" i="0">
                <a:solidFill>
                  <a:srgbClr val="C9A84C"/>
                </a:solidFill>
              </a:defRPr>
            </a:pPr>
            <a:r>
              <a:t>1.  Embrace the change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C9A84C"/>
                </a:solidFill>
              </a:defRPr>
            </a:pPr>
            <a:r>
              <a:t>2.  Find your advantage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C9A84C"/>
                </a:solidFill>
              </a:defRPr>
            </a:pPr>
            <a:r>
              <a:t>3.  Use the tools</a:t>
            </a:r>
          </a:p>
          <a:p>
            <a:pPr algn="l">
              <a:spcBef>
                <a:spcPts val="0"/>
              </a:spcBef>
              <a:spcAft>
                <a:spcPts val="800"/>
              </a:spcAft>
              <a:defRPr sz="1700" b="0" i="0">
                <a:solidFill>
                  <a:srgbClr val="C9A84C"/>
                </a:solidFill>
              </a:defRPr>
            </a:pPr>
            <a:r>
              <a:t>4.  Target the future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5989320" y="1143000"/>
            <a:ext cx="18288" cy="25603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" y="406908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4251960"/>
            <a:ext cx="107899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1600" b="0" i="1">
                <a:solidFill>
                  <a:srgbClr val="FAF8F0"/>
                </a:solidFill>
              </a:defRPr>
            </a:pPr>
            <a:r>
              <a:t>“You never change things by fighting the existing reality. To change something, build a new model that makes the existing model obsolete.”</a:t>
            </a:r>
          </a:p>
          <a:p>
            <a:pPr algn="r">
              <a:spcBef>
                <a:spcPts val="0"/>
              </a:spcBef>
              <a:spcAft>
                <a:spcPts val="1200"/>
              </a:spcAft>
              <a:defRPr sz="1400" b="0" i="0">
                <a:solidFill>
                  <a:srgbClr val="C9A84C"/>
                </a:solidFill>
              </a:defRPr>
            </a:pPr>
            <a:r>
              <a:t>— Buckminster Fuller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defRPr sz="1600" b="0" i="0">
                <a:solidFill>
                  <a:srgbClr val="FAF8F0"/>
                </a:solidFill>
              </a:defRPr>
            </a:pPr>
            <a:r>
              <a:t>Napster: Labels sued 35,000 fans. Won every suit. Revenue fell 57%.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320040"/>
            <a:ext cx="10789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 sz="3600" b="1" i="0">
                <a:solidFill>
                  <a:srgbClr val="C9A84C"/>
                </a:solidFill>
              </a:defRPr>
            </a:pPr>
            <a:r>
              <a:t>The Feedback Paradox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914400"/>
            <a:ext cx="10789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7899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2000"/>
              </a:spcAft>
              <a:defRPr sz="2200" b="1" i="0">
                <a:solidFill>
                  <a:srgbClr val="FAF8F0"/>
                </a:solidFill>
              </a:defRPr>
            </a:pPr>
            <a:r>
              <a:t>Always be receptive — but protect your artistic intuition.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defRPr sz="1800" b="0" i="0">
                <a:solidFill>
                  <a:srgbClr val="FAF8F0"/>
                </a:solidFill>
              </a:defRPr>
            </a:pPr>
            <a:r>
              <a:t>Discern wisdom from naivety.</a:t>
            </a:r>
          </a:p>
          <a:p>
            <a:pPr algn="l">
              <a:spcBef>
                <a:spcPts val="0"/>
              </a:spcBef>
              <a:spcAft>
                <a:spcPts val="2000"/>
              </a:spcAft>
              <a:defRPr sz="1800" b="0" i="1">
                <a:solidFill>
                  <a:srgbClr val="FAF8F0"/>
                </a:solidFill>
              </a:defRPr>
            </a:pPr>
            <a:r>
              <a:t>“Get 55% right, and make as many decisions as you can.”</a:t>
            </a:r>
          </a:p>
          <a:p>
            <a:pPr algn="l">
              <a:spcBef>
                <a:spcPts val="0"/>
              </a:spcBef>
              <a:spcAft>
                <a:spcPts val="2400"/>
              </a:spcAft>
              <a:defRPr sz="1800" b="0" i="0">
                <a:solidFill>
                  <a:srgbClr val="FAF8F0"/>
                </a:solidFill>
              </a:defRPr>
            </a:pPr>
            <a:r>
              <a:t>Beware of group-think. The crowd is not always wise.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3703320"/>
            <a:ext cx="8503920" cy="1905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3977639"/>
            <a:ext cx="9418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  <a:defRPr sz="2400" b="1" i="1">
                <a:solidFill>
                  <a:srgbClr val="C9A84C"/>
                </a:solidFill>
              </a:defRPr>
            </a:pPr>
            <a:r>
              <a:t>“Do not fear mistakes. There are none.”</a:t>
            </a:r>
          </a:p>
          <a:p>
            <a:pPr algn="r">
              <a:spcBef>
                <a:spcPts val="0"/>
              </a:spcBef>
              <a:spcAft>
                <a:spcPts val="600"/>
              </a:spcAft>
              <a:defRPr sz="1800" b="0" i="0">
                <a:solidFill>
                  <a:srgbClr val="D0CEC6"/>
                </a:solidFill>
              </a:defRPr>
            </a:pPr>
            <a:r>
              <a:t>— Miles Davis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